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2" r:id="rId3"/>
    <p:sldId id="263" r:id="rId4"/>
    <p:sldId id="267" r:id="rId5"/>
    <p:sldId id="264" r:id="rId6"/>
    <p:sldId id="265" r:id="rId7"/>
    <p:sldId id="266" r:id="rId8"/>
  </p:sldIdLst>
  <p:sldSz cx="24382413" cy="13716000"/>
  <p:notesSz cx="6797675" cy="9928225"/>
  <p:defaultTextStyle>
    <a:defPPr>
      <a:defRPr lang="de-DE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43" d="100"/>
          <a:sy n="43" d="100"/>
        </p:scale>
        <p:origin x="246" y="4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8DCC5-34AB-4E8A-951B-937F8F59716D}" type="datetimeFigureOut">
              <a:rPr lang="de-DE" smtClean="0"/>
              <a:t>16.07.2025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B8878-4A5E-4AC4-9F71-8E7AB51C83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9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B8878-4A5E-4AC4-9F71-8E7AB51C832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05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B8878-4A5E-4AC4-9F71-8E7AB51C832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376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B8878-4A5E-4AC4-9F71-8E7AB51C832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234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B8878-4A5E-4AC4-9F71-8E7AB51C832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1591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B8878-4A5E-4AC4-9F71-8E7AB51C832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8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382798" cy="1371532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13362" y="3502026"/>
            <a:ext cx="18286810" cy="4775200"/>
          </a:xfrm>
        </p:spPr>
        <p:txBody>
          <a:bodyPr anchor="b"/>
          <a:lstStyle>
            <a:lvl1pPr algn="l">
              <a:defRPr sz="9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13362" y="8440074"/>
            <a:ext cx="18286810" cy="2880360"/>
          </a:xfrm>
        </p:spPr>
        <p:txBody>
          <a:bodyPr/>
          <a:lstStyle>
            <a:lvl1pPr marL="0" indent="0" algn="l">
              <a:buNone/>
              <a:defRPr sz="4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4237" y="609366"/>
            <a:ext cx="5364000" cy="104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52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9275552" y="2674620"/>
            <a:ext cx="4498847" cy="4892716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7"/>
          </p:nvPr>
        </p:nvSpPr>
        <p:spPr>
          <a:xfrm>
            <a:off x="14154912" y="2674620"/>
            <a:ext cx="4458046" cy="4892716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8"/>
          </p:nvPr>
        </p:nvSpPr>
        <p:spPr>
          <a:xfrm>
            <a:off x="14154912" y="8160344"/>
            <a:ext cx="9619487" cy="48927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3167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382798" cy="1371532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13362" y="3502026"/>
            <a:ext cx="18286810" cy="4775200"/>
          </a:xfrm>
        </p:spPr>
        <p:txBody>
          <a:bodyPr anchor="b"/>
          <a:lstStyle>
            <a:lvl1pPr algn="l">
              <a:defRPr sz="9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4237" y="609366"/>
            <a:ext cx="5364000" cy="1041258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1813362" y="9145844"/>
            <a:ext cx="9124950" cy="2779712"/>
          </a:xfrm>
        </p:spPr>
        <p:txBody>
          <a:bodyPr/>
          <a:lstStyle>
            <a:lvl1pPr>
              <a:defRPr sz="4400" b="1" cap="all" baseline="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tabLst>
                <a:tab pos="895350" algn="l"/>
              </a:tabLst>
              <a:defRPr sz="4400" b="0">
                <a:solidFill>
                  <a:schemeClr val="bg1"/>
                </a:solidFill>
              </a:defRPr>
            </a:lvl2pPr>
            <a:lvl3pPr>
              <a:defRPr sz="4400"/>
            </a:lvl3pPr>
            <a:lvl4pPr>
              <a:defRPr sz="4400"/>
            </a:lvl4pPr>
            <a:lvl5pPr>
              <a:defRPr sz="4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1712423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840883" y="12895581"/>
            <a:ext cx="1944733" cy="7302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Kapitelbezeichnung • Thema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18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077322" y="2936304"/>
            <a:ext cx="4262738" cy="679437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tx2"/>
              </a:buClr>
              <a:buSzTx/>
              <a:buFont typeface="+mj-lt"/>
              <a:buNone/>
              <a:tabLst/>
              <a:defRPr sz="7300" b="1">
                <a:solidFill>
                  <a:schemeClr val="tx2"/>
                </a:solidFill>
              </a:defRPr>
            </a:lvl1pPr>
            <a:lvl2pPr>
              <a:spcBef>
                <a:spcPts val="0"/>
              </a:spcBef>
              <a:defRPr sz="2500"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56580" cy="13715999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31920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" y="428"/>
            <a:ext cx="24381273" cy="13714467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23" r="10159"/>
          <a:stretch/>
        </p:blipFill>
        <p:spPr>
          <a:xfrm>
            <a:off x="17152806" y="219456"/>
            <a:ext cx="7115370" cy="309963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13362" y="2861946"/>
            <a:ext cx="18286810" cy="4775200"/>
          </a:xfrm>
        </p:spPr>
        <p:txBody>
          <a:bodyPr anchor="b"/>
          <a:lstStyle>
            <a:lvl1pPr algn="l">
              <a:defRPr sz="900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Kapiteltitel</a:t>
            </a:r>
          </a:p>
        </p:txBody>
      </p:sp>
    </p:spTree>
    <p:extLst>
      <p:ext uri="{BB962C8B-B14F-4D97-AF65-F5344CB8AC3E}">
        <p14:creationId xmlns:p14="http://schemas.microsoft.com/office/powerpoint/2010/main" val="293997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>
          <a:xfrm>
            <a:off x="10309860" y="2674620"/>
            <a:ext cx="13464539" cy="1037844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025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>
          <a:xfrm>
            <a:off x="10309860" y="2674620"/>
            <a:ext cx="13464539" cy="1037844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716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40882" y="2674620"/>
            <a:ext cx="22070678" cy="116586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40882" y="4297680"/>
            <a:ext cx="6845918" cy="7777353"/>
          </a:xfrm>
        </p:spPr>
        <p:txBody>
          <a:bodyPr/>
          <a:lstStyle>
            <a:lvl1pPr>
              <a:defRPr/>
            </a:lvl1pPr>
            <a:lvl3pPr>
              <a:defRPr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idx="16"/>
          </p:nvPr>
        </p:nvSpPr>
        <p:spPr>
          <a:xfrm>
            <a:off x="9453262" y="4297680"/>
            <a:ext cx="6845918" cy="7777353"/>
          </a:xfrm>
        </p:spPr>
        <p:txBody>
          <a:bodyPr/>
          <a:lstStyle>
            <a:lvl1pPr>
              <a:defRPr/>
            </a:lvl1pPr>
            <a:lvl3pPr>
              <a:defRPr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idx="17"/>
          </p:nvPr>
        </p:nvSpPr>
        <p:spPr>
          <a:xfrm>
            <a:off x="17065642" y="4297680"/>
            <a:ext cx="6845918" cy="7777353"/>
          </a:xfrm>
        </p:spPr>
        <p:txBody>
          <a:bodyPr/>
          <a:lstStyle>
            <a:lvl1pPr>
              <a:defRPr/>
            </a:lvl1pPr>
            <a:lvl3pPr>
              <a:defRPr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609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>
          <a:xfrm>
            <a:off x="10309861" y="8229600"/>
            <a:ext cx="6355080" cy="482346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4950440" y="2674620"/>
            <a:ext cx="8823959" cy="4892716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7"/>
          </p:nvPr>
        </p:nvSpPr>
        <p:spPr>
          <a:xfrm>
            <a:off x="10309860" y="2674620"/>
            <a:ext cx="4032941" cy="4892716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8"/>
          </p:nvPr>
        </p:nvSpPr>
        <p:spPr>
          <a:xfrm>
            <a:off x="17305020" y="8160344"/>
            <a:ext cx="6469379" cy="4892716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51992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40882" y="2674620"/>
            <a:ext cx="22070678" cy="116586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40882" y="4297680"/>
            <a:ext cx="22070678" cy="7777353"/>
          </a:xfrm>
        </p:spPr>
        <p:txBody>
          <a:bodyPr/>
          <a:lstStyle>
            <a:lvl1pPr>
              <a:defRPr/>
            </a:lvl1pPr>
            <a:lvl3pPr>
              <a:defRPr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585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40882" y="2674620"/>
            <a:ext cx="11088734" cy="9886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40882" y="4261104"/>
            <a:ext cx="11088734" cy="78367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>
          <a:xfrm>
            <a:off x="14173200" y="2674620"/>
            <a:ext cx="9601199" cy="1037844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694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 userDrawn="1"/>
        </p:nvSpPr>
        <p:spPr>
          <a:xfrm>
            <a:off x="1907381" y="647699"/>
            <a:ext cx="297570" cy="29757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840882" y="2674620"/>
            <a:ext cx="8286098" cy="22631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40882" y="5280660"/>
            <a:ext cx="8286098" cy="6817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Hier kann eine </a:t>
            </a:r>
            <a:r>
              <a:rPr lang="de-DE" dirty="0" err="1"/>
              <a:t>Subline</a:t>
            </a:r>
            <a:r>
              <a:rPr lang="de-DE" dirty="0"/>
              <a:t> stehen.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91503" y="674084"/>
            <a:ext cx="16221455" cy="24622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pPr algn="l"/>
            <a:r>
              <a:rPr lang="de-DE"/>
              <a:t>Kapitelbezeichnung • Thema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907381" y="674084"/>
            <a:ext cx="298800" cy="244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fld id="{D8A11F07-76ED-4A84-9391-56977295E5C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0020" y="623651"/>
            <a:ext cx="4644000" cy="90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91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6" r:id="rId3"/>
    <p:sldLayoutId id="2147483662" r:id="rId4"/>
    <p:sldLayoutId id="2147483663" r:id="rId5"/>
    <p:sldLayoutId id="2147483664" r:id="rId6"/>
    <p:sldLayoutId id="2147483665" r:id="rId7"/>
    <p:sldLayoutId id="2147483667" r:id="rId8"/>
    <p:sldLayoutId id="2147483668" r:id="rId9"/>
    <p:sldLayoutId id="2147483669" r:id="rId10"/>
    <p:sldLayoutId id="2147483670" r:id="rId11"/>
    <p:sldLayoutId id="2147483655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7300" b="1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2600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0000"/>
        </a:lnSpc>
        <a:spcBef>
          <a:spcPts val="3000"/>
        </a:spcBef>
        <a:buFont typeface="Arial" panose="020B0604020202020204" pitchFamily="34" charset="0"/>
        <a:buNone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10000"/>
        </a:lnSpc>
        <a:spcBef>
          <a:spcPts val="30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70000" indent="-270000" algn="l" defTabSz="914400" rtl="0" eaLnBrk="1" latinLnBrk="0" hangingPunct="1">
        <a:lnSpc>
          <a:spcPct val="110000"/>
        </a:lnSpc>
        <a:spcBef>
          <a:spcPts val="3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270000" algn="l" defTabSz="914400" rtl="0" eaLnBrk="1" latinLnBrk="0" hangingPunct="1">
        <a:lnSpc>
          <a:spcPct val="100000"/>
        </a:lnSpc>
        <a:spcBef>
          <a:spcPts val="3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bonn.de/de/universitaet/arbeiten-an-der-uni/mitarbeiter-und-konfliktberatu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rothes@uni-bonn.d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nne.hoffknecht@bad-gmbh.d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mailto:jens.reppahn@bg-prevent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8000" dirty="0"/>
              <a:t>Beratungsangebote für </a:t>
            </a:r>
            <a:br>
              <a:rPr lang="de-DE" sz="8000" dirty="0"/>
            </a:br>
            <a:r>
              <a:rPr lang="de-DE" sz="8000" dirty="0"/>
              <a:t>Mitarbeitende der H-BRS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Stand: 16.07.2025</a:t>
            </a:r>
          </a:p>
        </p:txBody>
      </p:sp>
    </p:spTree>
    <p:extLst>
      <p:ext uri="{BB962C8B-B14F-4D97-AF65-F5344CB8AC3E}">
        <p14:creationId xmlns:p14="http://schemas.microsoft.com/office/powerpoint/2010/main" val="2025157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platzhalter 3" descr="Hier kann ein Bild, eine farbige Fläche oder eine Grafik platziert werden.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60" r="12360"/>
          <a:stretch>
            <a:fillRect/>
          </a:stretch>
        </p:blipFill>
        <p:spPr/>
      </p:pic>
      <p:pic>
        <p:nvPicPr>
          <p:cNvPr id="6" name="Grafik 5" descr="Die runde Fläche ist flexibel und kann nach Bedarf vergrößert und verkleinert werden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6"/>
            <a:ext cx="24382413" cy="13716000"/>
          </a:xfrm>
          <a:prstGeom prst="rect">
            <a:avLst/>
          </a:prstGeom>
        </p:spPr>
      </p:pic>
      <p:pic>
        <p:nvPicPr>
          <p:cNvPr id="10" name="Grafik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0020" y="623651"/>
            <a:ext cx="4644000" cy="901491"/>
          </a:xfrm>
          <a:prstGeom prst="rect">
            <a:avLst/>
          </a:prstGeom>
        </p:spPr>
      </p:pic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8042673" y="1739590"/>
            <a:ext cx="5297387" cy="8497230"/>
          </a:xfrm>
        </p:spPr>
        <p:txBody>
          <a:bodyPr/>
          <a:lstStyle/>
          <a:p>
            <a:pPr lvl="0"/>
            <a:r>
              <a:rPr lang="de-DE" sz="8800" dirty="0"/>
              <a:t>01</a:t>
            </a:r>
          </a:p>
          <a:p>
            <a:pPr lvl="1"/>
            <a:r>
              <a:rPr lang="de-DE" sz="3200" dirty="0"/>
              <a:t>Mitarbeiter:innen- und Konfliktberatung in Kooperation mit der Uni Bonn</a:t>
            </a:r>
          </a:p>
          <a:p>
            <a:pPr lvl="0"/>
            <a:r>
              <a:rPr lang="de-DE" sz="8800" dirty="0"/>
              <a:t>02</a:t>
            </a:r>
          </a:p>
          <a:p>
            <a:pPr lvl="1"/>
            <a:r>
              <a:rPr lang="de-DE" sz="3200" dirty="0"/>
              <a:t>Mitarbeiter:innen- und Führungskräfteberatung über ein Employee Assistance Programm (EAP)</a:t>
            </a:r>
          </a:p>
          <a:p>
            <a:pPr lvl="0"/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6C89FE3-3861-0D03-C159-C1BE6D1E94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8471" y="1525142"/>
            <a:ext cx="11202735" cy="1034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4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7365" y="1899359"/>
            <a:ext cx="19978595" cy="1329821"/>
          </a:xfrm>
        </p:spPr>
        <p:txBody>
          <a:bodyPr/>
          <a:lstStyle/>
          <a:p>
            <a:r>
              <a:rPr lang="de-DE" dirty="0"/>
              <a:t>01 Mitarbeiter:innen- und Konfliktberatung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37365" y="3229180"/>
            <a:ext cx="21167961" cy="8122171"/>
          </a:xfrm>
        </p:spPr>
        <p:txBody>
          <a:bodyPr/>
          <a:lstStyle/>
          <a:p>
            <a:pPr lvl="2"/>
            <a:r>
              <a:rPr lang="de-DE" sz="3600" b="0" i="0" dirty="0">
                <a:solidFill>
                  <a:srgbClr val="1E232A"/>
                </a:solidFill>
                <a:effectLst/>
                <a:latin typeface="Frutiger 45 Light" panose="020B0500000000000000" pitchFamily="34" charset="0"/>
              </a:rPr>
              <a:t>In Kooperation mit der Universität Bonn bieten wir allen Mitarbeitenden der H-BRS eine </a:t>
            </a:r>
            <a:r>
              <a:rPr lang="de-DE" sz="3600" b="1" i="0" dirty="0">
                <a:solidFill>
                  <a:srgbClr val="1E232A"/>
                </a:solidFill>
                <a:effectLst/>
                <a:latin typeface="Frutiger 45 Light" panose="020B0500000000000000" pitchFamily="34" charset="0"/>
              </a:rPr>
              <a:t>betriebliche Sozialberatung </a:t>
            </a:r>
            <a:r>
              <a:rPr lang="de-DE" sz="3600" b="0" i="0" dirty="0">
                <a:solidFill>
                  <a:srgbClr val="1E232A"/>
                </a:solidFill>
                <a:effectLst/>
                <a:latin typeface="Frutiger 45 Light" panose="020B0500000000000000" pitchFamily="34" charset="0"/>
              </a:rPr>
              <a:t>an. </a:t>
            </a:r>
          </a:p>
          <a:p>
            <a:pPr lvl="2"/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Hier arbeiten wir mit Herrn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Stephan Rothes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(M.A. Arbeits-, Organisations- und Sozialpsychologie; Systemischer Therapeut) zusammen.</a:t>
            </a:r>
          </a:p>
          <a:p>
            <a:pPr lvl="2"/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Sollten Mitarbeitende oder Führungskräfte bei der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Bewältigung beruflicher oder privater Spannungsfelder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zeitnahe Unterstützung in Anspruch nehmen wollen oder sollte ein Team bei der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Entwicklung zielführender Kommunikation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und dem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Entstehen einer neuen Konfliktkultur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Beratung suchen, sind diese Anliegen bei Herrn Rothes richtig aufgehoben. </a:t>
            </a:r>
          </a:p>
          <a:p>
            <a:pPr lvl="2"/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lvl="2"/>
            <a:r>
              <a:rPr lang="de-DE" sz="3600" dirty="0">
                <a:latin typeface="Frutiger 45 Light" panose="020B0500000000000000" pitchFamily="34" charset="0"/>
                <a:hlinkClick r:id="rId3"/>
              </a:rPr>
              <a:t>Mitarbeiter- und Konfliktberatung — Universität Bonn (uni-bonn.de)</a:t>
            </a:r>
            <a:endParaRPr lang="de-DE" sz="3600" dirty="0">
              <a:latin typeface="Frutiger 45 Light" panose="020B0500000000000000" pitchFamily="34" charset="0"/>
            </a:endParaRPr>
          </a:p>
          <a:p>
            <a:pPr lvl="2"/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>
          <a:xfrm>
            <a:off x="1937366" y="674084"/>
            <a:ext cx="237600" cy="244800"/>
          </a:xfrm>
        </p:spPr>
        <p:txBody>
          <a:bodyPr/>
          <a:lstStyle/>
          <a:p>
            <a:fld id="{D8A11F07-76ED-4A84-9391-56977295E5C2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 dirty="0"/>
              <a:t>Mitarbeiter:innen- und Konfliktberatung in Kooperation mit der Uni Bonn</a:t>
            </a:r>
          </a:p>
        </p:txBody>
      </p:sp>
    </p:spTree>
    <p:extLst>
      <p:ext uri="{BB962C8B-B14F-4D97-AF65-F5344CB8AC3E}">
        <p14:creationId xmlns:p14="http://schemas.microsoft.com/office/powerpoint/2010/main" val="305303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7365" y="1899359"/>
            <a:ext cx="19978595" cy="1329821"/>
          </a:xfrm>
        </p:spPr>
        <p:txBody>
          <a:bodyPr/>
          <a:lstStyle/>
          <a:p>
            <a:r>
              <a:rPr lang="de-DE" dirty="0"/>
              <a:t>01 Mitarbeiter:innen- und Konfliktberatung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37365" y="3229180"/>
            <a:ext cx="21167961" cy="8122171"/>
          </a:xfrm>
        </p:spPr>
        <p:txBody>
          <a:bodyPr/>
          <a:lstStyle/>
          <a:p>
            <a:pPr lvl="2"/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Ansprechpartner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für die Kolleg:innen der H-BRS</a:t>
            </a:r>
          </a:p>
          <a:p>
            <a:pPr algn="l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Stephan Rothes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Arbeits-, Organisations- und Sozialpsychologie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Systemischer Therapeut</a:t>
            </a: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E-Mail: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srothes@uni-bonn.de</a:t>
            </a:r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Telefon: +49 228 73-5060</a:t>
            </a:r>
          </a:p>
          <a:p>
            <a:pPr algn="l"/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3. Etage, Zimmer 3.015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Poppelsdorfer Allee 82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53115 Bonn</a:t>
            </a:r>
          </a:p>
          <a:p>
            <a:pPr lvl="2">
              <a:spcBef>
                <a:spcPts val="1200"/>
              </a:spcBef>
              <a:spcAft>
                <a:spcPts val="600"/>
              </a:spcAft>
            </a:pPr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>
          <a:xfrm>
            <a:off x="1937366" y="674084"/>
            <a:ext cx="237600" cy="244800"/>
          </a:xfrm>
        </p:spPr>
        <p:txBody>
          <a:bodyPr/>
          <a:lstStyle/>
          <a:p>
            <a:fld id="{D8A11F07-76ED-4A84-9391-56977295E5C2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 dirty="0"/>
              <a:t>Mitarbeiter:innen- und Konfliktberatung in Kooperation mit der Uni Bonn</a:t>
            </a:r>
          </a:p>
        </p:txBody>
      </p:sp>
    </p:spTree>
    <p:extLst>
      <p:ext uri="{BB962C8B-B14F-4D97-AF65-F5344CB8AC3E}">
        <p14:creationId xmlns:p14="http://schemas.microsoft.com/office/powerpoint/2010/main" val="1985432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7366" y="1782523"/>
            <a:ext cx="22149268" cy="1582070"/>
          </a:xfrm>
        </p:spPr>
        <p:txBody>
          <a:bodyPr/>
          <a:lstStyle/>
          <a:p>
            <a:r>
              <a:rPr lang="de-DE" dirty="0"/>
              <a:t>02 Mitarbeiter:innen- und Führungskräfteberatung</a:t>
            </a:r>
            <a:br>
              <a:rPr lang="de-DE" dirty="0"/>
            </a:br>
            <a:r>
              <a:rPr lang="de-DE" sz="3200" dirty="0"/>
              <a:t>in Form einer individuellen face-to-face-Beratung über ein Employee Assistance Programm (EAP)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37366" y="3857834"/>
            <a:ext cx="10507395" cy="9184082"/>
          </a:xfrm>
        </p:spPr>
        <p:txBody>
          <a:bodyPr/>
          <a:lstStyle/>
          <a:p>
            <a:pPr lvl="2">
              <a:spcAft>
                <a:spcPts val="1200"/>
              </a:spcAft>
            </a:pP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Was ist ein Employee Assistance Programm (EAP)?</a:t>
            </a:r>
          </a:p>
          <a:p>
            <a:pPr marL="571500" lvl="2" indent="-5715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externe lösungsorientierte Mitarbeiter:innen-Beratung</a:t>
            </a:r>
          </a:p>
          <a:p>
            <a:pPr marL="571500" lvl="2" indent="-5715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Maßnahme zur Gesundheitsförderung durch Hilfe-zur-Selbsthilfe  </a:t>
            </a:r>
          </a:p>
          <a:p>
            <a:pPr marL="571500" lvl="2" indent="-5715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belastete Mitarbeitende bekommen schnell professionelle Unterstützung</a:t>
            </a:r>
          </a:p>
          <a:p>
            <a:pPr marL="571500" lvl="2" indent="-5715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Stärkung der Kompetenzen und Ressourcen der Mitarbeitenden </a:t>
            </a:r>
          </a:p>
          <a:p>
            <a:pPr marL="571500" lvl="2" indent="-5715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Erhöhung der Zufriedenheit und Bindung der Kolleg:innen </a:t>
            </a:r>
          </a:p>
          <a:p>
            <a:pPr marL="457200" lvl="2" indent="-457200">
              <a:spcBef>
                <a:spcPts val="1200"/>
              </a:spcBef>
              <a:buFont typeface="Wingdings" panose="05000000000000000000" pitchFamily="2" charset="2"/>
              <a:buChar char="v"/>
            </a:pPr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marL="457200" lvl="2" indent="-457200">
              <a:spcBef>
                <a:spcPts val="1200"/>
              </a:spcBef>
              <a:buFont typeface="Wingdings" panose="05000000000000000000" pitchFamily="2" charset="2"/>
              <a:buChar char="v"/>
            </a:pPr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marL="457200" lvl="2" indent="-457200">
              <a:spcBef>
                <a:spcPts val="1200"/>
              </a:spcBef>
              <a:buFont typeface="Wingdings" panose="05000000000000000000" pitchFamily="2" charset="2"/>
              <a:buChar char="v"/>
            </a:pPr>
            <a:endParaRPr lang="de-DE" sz="32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>
          <a:xfrm>
            <a:off x="1937366" y="674084"/>
            <a:ext cx="237600" cy="244800"/>
          </a:xfrm>
        </p:spPr>
        <p:txBody>
          <a:bodyPr/>
          <a:lstStyle/>
          <a:p>
            <a:fld id="{D8A11F07-76ED-4A84-9391-56977295E5C2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 dirty="0"/>
              <a:t>Mitarbeiter:innen- und Konfliktberatung über ein Employee Assistance Programm (EAP)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D981C442-0C36-758A-649D-A11FFB9633B4}"/>
              </a:ext>
            </a:extLst>
          </p:cNvPr>
          <p:cNvSpPr txBox="1">
            <a:spLocks/>
          </p:cNvSpPr>
          <p:nvPr/>
        </p:nvSpPr>
        <p:spPr>
          <a:xfrm>
            <a:off x="12472911" y="3879648"/>
            <a:ext cx="11390700" cy="8721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2600"/>
              </a:spcBef>
              <a:buFont typeface="Arial" panose="020B0604020202020204" pitchFamily="34" charset="0"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0000" indent="-27000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270000" algn="l" defTabSz="914400" rtl="0" eaLnBrk="1" latinLnBrk="0" hangingPunct="1">
              <a:lnSpc>
                <a:spcPct val="10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Zusätzliche Unterstützung bei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Fragen zu folgenden Themenfeldern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: </a:t>
            </a:r>
          </a:p>
          <a:p>
            <a:pPr marL="457200" lvl="2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Stress am Arbeitsplatz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Konflikte am Arbeitsplatz oder private Konflikte 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Herausforderungen als Führungskraft 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persönliche oder organisatorische Veränderungen 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Belastungen durch die Pflege von Angehörigen 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psychische Belastungen 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finanzielle Engpässe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Krisensituationen </a:t>
            </a:r>
          </a:p>
          <a:p>
            <a:pPr marL="457200" lvl="2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Suchtthematiken  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16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7366" y="1782523"/>
            <a:ext cx="22216175" cy="1582070"/>
          </a:xfrm>
        </p:spPr>
        <p:txBody>
          <a:bodyPr/>
          <a:lstStyle/>
          <a:p>
            <a:r>
              <a:rPr lang="de-DE" dirty="0"/>
              <a:t>02 Mitarbeiter:innen- und Führungskräfteberatung</a:t>
            </a:r>
            <a:br>
              <a:rPr lang="de-DE" dirty="0"/>
            </a:br>
            <a:r>
              <a:rPr lang="de-DE" sz="3200" dirty="0"/>
              <a:t>in Form einer individuellen face-to-face-Beratung über ein Employee Assistance Programm (EAP)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>
          <a:xfrm>
            <a:off x="1937366" y="674084"/>
            <a:ext cx="237600" cy="244800"/>
          </a:xfrm>
        </p:spPr>
        <p:txBody>
          <a:bodyPr/>
          <a:lstStyle/>
          <a:p>
            <a:fld id="{D8A11F07-76ED-4A84-9391-56977295E5C2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 dirty="0"/>
              <a:t>Mitarbeiter:innen- und Konfliktberatung über ein Employee Assistance Programm (EAP)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8A72C87A-647F-1FB5-6949-6929AE47044F}"/>
              </a:ext>
            </a:extLst>
          </p:cNvPr>
          <p:cNvSpPr txBox="1">
            <a:spLocks/>
          </p:cNvSpPr>
          <p:nvPr/>
        </p:nvSpPr>
        <p:spPr>
          <a:xfrm>
            <a:off x="2056166" y="4036254"/>
            <a:ext cx="20603111" cy="9005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2600"/>
              </a:spcBef>
              <a:buFont typeface="Arial" panose="020B0604020202020204" pitchFamily="34" charset="0"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0000" indent="-27000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270000" algn="l" defTabSz="914400" rtl="0" eaLnBrk="1" latinLnBrk="0" hangingPunct="1">
              <a:lnSpc>
                <a:spcPct val="10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Diese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Beratungen</a:t>
            </a:r>
          </a:p>
          <a:p>
            <a:pPr marL="571500" lvl="2" indent="-57150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können schnell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über verschiedene Kommunikationskanäle vereinbart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werden</a:t>
            </a:r>
          </a:p>
          <a:p>
            <a:pPr marL="571500" lvl="2" indent="-57150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können auf Wunsch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telefonisch, digital oder persönlich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stattfinden </a:t>
            </a:r>
          </a:p>
          <a:p>
            <a:pPr marL="571500" lvl="2" indent="-57150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sind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kostenlos</a:t>
            </a:r>
          </a:p>
          <a:p>
            <a:pPr marL="571500" lvl="2" indent="-57150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unterliegen der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Schweigepflicht</a:t>
            </a:r>
          </a:p>
          <a:p>
            <a:pPr lvl="2"/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Ein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erster Kontakt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kommt innerhalb von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24 Stunden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zustande, ein erster Gesprächstermin innerhalb von </a:t>
            </a:r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10 Werktagen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.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endParaRPr lang="de-DE" sz="3600" b="1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lvl="2"/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836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7366" y="1782523"/>
            <a:ext cx="19978595" cy="1582070"/>
          </a:xfrm>
        </p:spPr>
        <p:txBody>
          <a:bodyPr/>
          <a:lstStyle/>
          <a:p>
            <a:r>
              <a:rPr lang="de-DE" dirty="0"/>
              <a:t>Mitarbeiter:innen- und Führungskräfteberatung</a:t>
            </a:r>
            <a:br>
              <a:rPr lang="de-DE" dirty="0"/>
            </a:br>
            <a:r>
              <a:rPr lang="de-DE" sz="3200" dirty="0"/>
              <a:t>in Form einer individuellen face-to-face-Beratung über ein Employee Assistance Programm (EAP)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>
          <a:xfrm>
            <a:off x="1937366" y="674084"/>
            <a:ext cx="237600" cy="244800"/>
          </a:xfrm>
        </p:spPr>
        <p:txBody>
          <a:bodyPr/>
          <a:lstStyle/>
          <a:p>
            <a:fld id="{D8A11F07-76ED-4A84-9391-56977295E5C2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l"/>
            <a:r>
              <a:rPr lang="de-DE" dirty="0"/>
              <a:t>Mitarbeiter:innen- und Konfliktberatung über ein Employee Assistance Programm (EAP)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8A72C87A-647F-1FB5-6949-6929AE47044F}"/>
              </a:ext>
            </a:extLst>
          </p:cNvPr>
          <p:cNvSpPr txBox="1">
            <a:spLocks/>
          </p:cNvSpPr>
          <p:nvPr/>
        </p:nvSpPr>
        <p:spPr>
          <a:xfrm>
            <a:off x="2056166" y="4808695"/>
            <a:ext cx="10814202" cy="8469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2600"/>
              </a:spcBef>
              <a:buFont typeface="Arial" panose="020B0604020202020204" pitchFamily="34" charset="0"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0000" indent="-27000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270000" algn="l" defTabSz="914400" rtl="0" eaLnBrk="1" latinLnBrk="0" hangingPunct="1">
              <a:lnSpc>
                <a:spcPct val="10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Anne Hoffknecht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Psychologin M.Sc.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Systemische Beraterin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Certified Disability Management Professional (CDMP)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E-Mail: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anne.hoffknecht@bg-prevent.de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Mobil: 0151 / 11022642</a:t>
            </a:r>
          </a:p>
          <a:p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	</a:t>
            </a:r>
          </a:p>
          <a:p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	</a:t>
            </a:r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CCE60B-40C9-6A18-171D-A7CE1443493A}"/>
              </a:ext>
            </a:extLst>
          </p:cNvPr>
          <p:cNvSpPr txBox="1">
            <a:spLocks/>
          </p:cNvSpPr>
          <p:nvPr/>
        </p:nvSpPr>
        <p:spPr>
          <a:xfrm>
            <a:off x="13340535" y="4683980"/>
            <a:ext cx="8985712" cy="8867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2600"/>
              </a:spcBef>
              <a:buFont typeface="Arial" panose="020B0604020202020204" pitchFamily="34" charset="0"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0000" indent="-270000" algn="l" defTabSz="914400" rtl="0" eaLnBrk="1" latinLnBrk="0" hangingPunct="1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270000" algn="l" defTabSz="914400" rtl="0" eaLnBrk="1" latinLnBrk="0" hangingPunct="1">
              <a:lnSpc>
                <a:spcPct val="100000"/>
              </a:lnSpc>
              <a:spcBef>
                <a:spcPts val="3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Jens Reppahn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Dipl. Sozialarbeiter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Systemischer Coach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Suchttherapeut (VDR) 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E-Mail: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jens.reppahn@bg-prevent.de</a:t>
            </a:r>
            <a:b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</a:b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Mobil: 0175 / 7200846</a:t>
            </a:r>
          </a:p>
          <a:p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endParaRPr lang="de-DE" sz="28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  <a:p>
            <a:endParaRPr lang="de-DE" sz="3600" dirty="0">
              <a:solidFill>
                <a:srgbClr val="1E232A"/>
              </a:solidFill>
              <a:latin typeface="Frutiger 45 Light" panose="020B0500000000000000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A3908BE-3B81-E6EF-EB33-BA4861176FB1}"/>
              </a:ext>
            </a:extLst>
          </p:cNvPr>
          <p:cNvSpPr txBox="1"/>
          <p:nvPr/>
        </p:nvSpPr>
        <p:spPr>
          <a:xfrm>
            <a:off x="2056166" y="3882132"/>
            <a:ext cx="19978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1E232A"/>
                </a:solidFill>
                <a:latin typeface="Frutiger 45 Light" panose="020B0500000000000000" pitchFamily="34" charset="0"/>
              </a:rPr>
              <a:t>Ansprechpartner:innen </a:t>
            </a:r>
            <a:r>
              <a:rPr lang="de-DE" sz="3600" dirty="0">
                <a:solidFill>
                  <a:srgbClr val="1E232A"/>
                </a:solidFill>
                <a:latin typeface="Frutiger 45 Light" panose="020B0500000000000000" pitchFamily="34" charset="0"/>
              </a:rPr>
              <a:t>für die Kolleg:innen der H-BRS</a:t>
            </a:r>
          </a:p>
          <a:p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66A8D141-95B5-9FF2-1F3D-63AFEEFAE3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966" y="8633540"/>
            <a:ext cx="4321188" cy="468128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6388B5A-2FF8-1CBD-3BC6-67B1B530A0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40535" y="8591410"/>
            <a:ext cx="4545725" cy="474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05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H-BRS">
      <a:dk1>
        <a:sysClr val="windowText" lastClr="000000"/>
      </a:dk1>
      <a:lt1>
        <a:sysClr val="window" lastClr="FFFFFF"/>
      </a:lt1>
      <a:dk2>
        <a:srgbClr val="00AEEF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154A6C"/>
      </a:accent5>
      <a:accent6>
        <a:srgbClr val="70AD47"/>
      </a:accent6>
      <a:hlink>
        <a:srgbClr val="154A6C"/>
      </a:hlink>
      <a:folHlink>
        <a:srgbClr val="954F72"/>
      </a:folHlink>
    </a:clrScheme>
    <a:fontScheme name="H-BRS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-BRS_PPT-VL f. Mitarbeitende f. MS Office 2019" id="{9F53D03D-0F3D-4D41-9029-16B263E3AB6B}" vid="{3165072A-EFE1-4CCE-AF10-AC547D8C75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H-BRS_PPT-VL f. MA_Office 2019</Template>
  <TotalTime>0</TotalTime>
  <Words>523</Words>
  <Application>Microsoft Office PowerPoint</Application>
  <PresentationFormat>Benutzerdefiniert</PresentationFormat>
  <Paragraphs>68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Frutiger 45 Light</vt:lpstr>
      <vt:lpstr>Source Sans Pro</vt:lpstr>
      <vt:lpstr>Wingdings</vt:lpstr>
      <vt:lpstr>Office</vt:lpstr>
      <vt:lpstr>Beratungsangebote für  Mitarbeitende der H-BRS</vt:lpstr>
      <vt:lpstr>PowerPoint-Präsentation</vt:lpstr>
      <vt:lpstr>01 Mitarbeiter:innen- und Konfliktberatung</vt:lpstr>
      <vt:lpstr>01 Mitarbeiter:innen- und Konfliktberatung</vt:lpstr>
      <vt:lpstr>02 Mitarbeiter:innen- und Führungskräfteberatung in Form einer individuellen face-to-face-Beratung über ein Employee Assistance Programm (EAP)</vt:lpstr>
      <vt:lpstr>02 Mitarbeiter:innen- und Führungskräfteberatung in Form einer individuellen face-to-face-Beratung über ein Employee Assistance Programm (EAP)</vt:lpstr>
      <vt:lpstr>Mitarbeiter:innen- und Führungskräfteberatung in Form einer individuellen face-to-face-Beratung über ein Employee Assistance Programm (EAP)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</dc:title>
  <dc:subject>PPT-Praesentation für Mitarbeitende</dc:subject>
  <dc:creator>Preuss, Sandra</dc:creator>
  <cp:lastModifiedBy>Wietbrock, Nadine</cp:lastModifiedBy>
  <cp:revision>29</cp:revision>
  <cp:lastPrinted>2024-08-26T12:54:27Z</cp:lastPrinted>
  <dcterms:created xsi:type="dcterms:W3CDTF">2023-02-24T12:31:31Z</dcterms:created>
  <dcterms:modified xsi:type="dcterms:W3CDTF">2025-07-16T07:23:09Z</dcterms:modified>
</cp:coreProperties>
</file>